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89977" tIns="44988" rIns="89977" bIns="44988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89977" tIns="44988" rIns="89977" bIns="44988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7E0588-3001-43EA-8274-3DB832D6C2F2}" type="datetimeFigureOut">
              <a:rPr lang="pt-BR"/>
              <a:pPr>
                <a:defRPr/>
              </a:pPr>
              <a:t>23/03/2017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77" tIns="44988" rIns="89977" bIns="44988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3025"/>
          </a:xfrm>
          <a:prstGeom prst="rect">
            <a:avLst/>
          </a:prstGeom>
        </p:spPr>
        <p:txBody>
          <a:bodyPr vert="horz" lIns="89977" tIns="44988" rIns="89977" bIns="44988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3713"/>
          </a:xfrm>
          <a:prstGeom prst="rect">
            <a:avLst/>
          </a:prstGeom>
        </p:spPr>
        <p:txBody>
          <a:bodyPr vert="horz" lIns="89977" tIns="44988" rIns="89977" bIns="44988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3713"/>
          </a:xfrm>
          <a:prstGeom prst="rect">
            <a:avLst/>
          </a:prstGeom>
        </p:spPr>
        <p:txBody>
          <a:bodyPr vert="horz" wrap="square" lIns="89977" tIns="44988" rIns="89977" bIns="449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A9CC81-03B7-4D64-B6AD-E9FF5DEE0C7C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093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DEB09E-F04E-42E5-A7AC-54C75477E255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2107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68F39-6CE5-4508-AC6F-9AAA5C7350E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F63562-5B7A-4837-9260-011EE42F065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4AD06-5454-41A5-ABD6-8584FEAB1ED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30550-E07C-490B-8DB3-270FB7AC75A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FDF3B-56C8-49F4-8258-830055F7048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21DB-5EE6-4434-B629-C18CC6D09D9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86484E-59EF-4652-8AEA-6A37CC6BB52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DEEF4-F6F9-4195-AC21-FE78773E13C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95824-CE26-499E-ADAF-41281B8DA5D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475C9-8DC4-4A1D-B58B-7993916DD83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FC5B8-9821-4086-8EBB-14E208BD438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3E90D96C-AD82-4B3C-9C30-BCAA7B76EAD8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836613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zenda.sp.gov.br/cadin_estadual/pages/publ/cadin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lms@fearp.usp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964612" cy="595313"/>
          </a:xfrm>
        </p:spPr>
        <p:txBody>
          <a:bodyPr/>
          <a:lstStyle/>
          <a:p>
            <a:pPr algn="ctr" eaLnBrk="1" hangingPunct="1"/>
            <a:r>
              <a:rPr lang="pt-BR" altLang="pt-BR" sz="4000" dirty="0">
                <a:solidFill>
                  <a:schemeClr val="bg2"/>
                </a:solidFill>
                <a:latin typeface="Impact" pitchFamily="34" charset="0"/>
              </a:rPr>
              <a:t>Monitoria de pesquisa - 1 vaga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700338" y="2276475"/>
            <a:ext cx="554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pt-BR" altLang="pt-BR">
              <a:latin typeface="Arial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22313" y="1196752"/>
            <a:ext cx="8786191" cy="2345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1200" b="1" dirty="0">
                <a:latin typeface="Arial" charset="0"/>
              </a:rPr>
              <a:t>Atividade a ser desenvolvida pelo monitor: apoio na construção de base de dados e análises em Controladoria Pública.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1200" b="1" u="sng" dirty="0">
                <a:latin typeface="Arial" charset="0"/>
              </a:rPr>
              <a:t>Ter cursado</a:t>
            </a:r>
            <a:r>
              <a:rPr lang="pt-BR" sz="1200" b="1" dirty="0">
                <a:latin typeface="Arial" charset="0"/>
              </a:rPr>
              <a:t> disciplina de </a:t>
            </a:r>
            <a:r>
              <a:rPr lang="pt-BR" sz="1200" b="1" u="sng" dirty="0">
                <a:solidFill>
                  <a:srgbClr val="0070C0"/>
                </a:solidFill>
                <a:latin typeface="Arial" charset="0"/>
              </a:rPr>
              <a:t>Controladoria Pública </a:t>
            </a:r>
            <a:r>
              <a:rPr lang="pt-BR" sz="1200" b="1" dirty="0">
                <a:latin typeface="Arial" charset="0"/>
              </a:rPr>
              <a:t>ou correspondente em nível de Graduação.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200" b="1" dirty="0">
                <a:latin typeface="Arial" charset="0"/>
              </a:rPr>
              <a:t>Apresentar Histórico Escolar Completo;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200" b="1" dirty="0">
                <a:latin typeface="Arial" charset="0"/>
              </a:rPr>
              <a:t>Não possuir pendências no CADIN (Cadastro Informativo dos Créditos não Quitados de Órgãos e Entidades Estaduais </a:t>
            </a:r>
            <a:r>
              <a:rPr lang="pt-BR" sz="1200" b="1" dirty="0" smtClean="0">
                <a:latin typeface="Arial" charset="0"/>
              </a:rPr>
              <a:t>- </a:t>
            </a:r>
            <a:r>
              <a:rPr lang="pt-BR" sz="1200" b="1" dirty="0">
                <a:latin typeface="Arial" charset="0"/>
              </a:rPr>
              <a:t>consultar site: </a:t>
            </a:r>
            <a:r>
              <a:rPr lang="pt-BR" sz="1200" b="1" dirty="0">
                <a:latin typeface="Arial" charset="0"/>
                <a:hlinkClick r:id="rId3"/>
              </a:rPr>
              <a:t>https://www.fazenda.sp.gov.br/cadin_estadual/pages/publ/cadin.aspx</a:t>
            </a:r>
            <a:r>
              <a:rPr lang="pt-BR" sz="1200" b="1" dirty="0" smtClean="0">
                <a:latin typeface="Arial" charset="0"/>
              </a:rPr>
              <a:t>) e não possuir infração disciplinar acadêmica;</a:t>
            </a:r>
            <a:endParaRPr lang="pt-BR" sz="1200" b="1" dirty="0">
              <a:latin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200" b="1" dirty="0">
                <a:latin typeface="Arial" charset="0"/>
              </a:rPr>
              <a:t>Ficha de inscrição, disponível na secretaria do Departamento de Contabilidade e </a:t>
            </a:r>
            <a:r>
              <a:rPr lang="pt-BR" sz="1200" b="1" dirty="0" smtClean="0">
                <a:latin typeface="Arial" charset="0"/>
              </a:rPr>
              <a:t>enviada anexa no e-mail de divulgação </a:t>
            </a:r>
            <a:r>
              <a:rPr lang="pt-BR" sz="1200" b="1" smtClean="0">
                <a:latin typeface="Arial" charset="0"/>
              </a:rPr>
              <a:t>da monitoria;</a:t>
            </a:r>
            <a:endParaRPr lang="pt-BR" sz="1200" b="1" dirty="0">
              <a:latin typeface="Arial" charset="0"/>
            </a:endParaRP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-108520" y="2951361"/>
            <a:ext cx="8893175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pt-BR" altLang="pt-BR" sz="1600" b="1" u="sng" dirty="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600" b="1" u="sng" dirty="0">
                <a:latin typeface="Arial" panose="020B0604020202020204" pitchFamily="34" charset="0"/>
              </a:rPr>
              <a:t>Da monitoria e do processo seletivo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-</a:t>
            </a:r>
            <a:r>
              <a:rPr lang="pt-BR" altLang="pt-BR" sz="1200" b="1" i="1" dirty="0">
                <a:latin typeface="Arial" panose="020B0604020202020204" pitchFamily="34" charset="0"/>
              </a:rPr>
              <a:t>Horário da monitoria</a:t>
            </a:r>
            <a:r>
              <a:rPr lang="pt-BR" altLang="pt-BR" sz="1200" b="1" dirty="0">
                <a:latin typeface="Arial" panose="020B0604020202020204" pitchFamily="34" charset="0"/>
              </a:rPr>
              <a:t>: 20 horas semanais com horário fixo, necessariamente 8 horas às quintas feiras.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- Período de atividades: quatro (4) meses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-</a:t>
            </a:r>
            <a:r>
              <a:rPr lang="pt-BR" altLang="pt-BR" sz="1200" b="1" i="1" dirty="0">
                <a:latin typeface="Arial" panose="020B0604020202020204" pitchFamily="34" charset="0"/>
              </a:rPr>
              <a:t>Remuneração</a:t>
            </a:r>
            <a:r>
              <a:rPr lang="pt-BR" altLang="pt-BR" sz="1200" b="1" dirty="0">
                <a:latin typeface="Arial" panose="020B0604020202020204" pitchFamily="34" charset="0"/>
              </a:rPr>
              <a:t>: R$ 450,00/mês (aluno de graduação) 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pt-BR" altLang="pt-BR" sz="1200" b="1" dirty="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-</a:t>
            </a:r>
            <a:r>
              <a:rPr lang="pt-BR" altLang="pt-BR" sz="1200" b="1" i="1" dirty="0">
                <a:latin typeface="Arial" panose="020B0604020202020204" pitchFamily="34" charset="0"/>
              </a:rPr>
              <a:t>Inscrições:</a:t>
            </a:r>
            <a:r>
              <a:rPr lang="pt-BR" altLang="pt-BR" sz="1200" b="1" dirty="0">
                <a:latin typeface="Arial" panose="020B0604020202020204" pitchFamily="34" charset="0"/>
              </a:rPr>
              <a:t> </a:t>
            </a:r>
          </a:p>
          <a:p>
            <a:pPr marL="171450" indent="-171450" algn="r" eaLnBrk="1" hangingPunct="1">
              <a:spcBef>
                <a:spcPct val="50000"/>
              </a:spcBef>
              <a:buClrTx/>
              <a:buSzTx/>
              <a:buFontTx/>
              <a:buChar char="-"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Entregar a ficha de inscrição, assinada, na </a:t>
            </a:r>
            <a:r>
              <a:rPr lang="pt-BR" sz="1200" b="1" dirty="0">
                <a:latin typeface="Arial" charset="0"/>
              </a:rPr>
              <a:t>secretaria do Departamento de Contabilidade</a:t>
            </a:r>
            <a:r>
              <a:rPr lang="pt-BR" altLang="pt-BR" sz="1200" b="1" dirty="0">
                <a:latin typeface="Arial" panose="020B0604020202020204" pitchFamily="34" charset="0"/>
              </a:rPr>
              <a:t> até </a:t>
            </a:r>
            <a:r>
              <a:rPr lang="pt-BR" altLang="pt-BR" sz="1200" b="1" u="sng" dirty="0">
                <a:solidFill>
                  <a:schemeClr val="tx2"/>
                </a:solidFill>
                <a:latin typeface="Arial" panose="020B0604020202020204" pitchFamily="34" charset="0"/>
              </a:rPr>
              <a:t>30 de março</a:t>
            </a:r>
            <a:r>
              <a:rPr lang="pt-BR" altLang="pt-BR" sz="1200" dirty="0">
                <a:latin typeface="Arial" panose="020B0604020202020204" pitchFamily="34" charset="0"/>
              </a:rPr>
              <a:t>, </a:t>
            </a:r>
            <a:r>
              <a:rPr lang="pt-BR" altLang="pt-BR" sz="1200" b="1" u="sng" dirty="0">
                <a:solidFill>
                  <a:schemeClr val="tx2"/>
                </a:solidFill>
                <a:latin typeface="Arial" panose="020B0604020202020204" pitchFamily="34" charset="0"/>
              </a:rPr>
              <a:t>às 15h00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-Dúvidas podem ser tiradas por email:</a:t>
            </a:r>
            <a:r>
              <a:rPr lang="pt-BR" altLang="pt-BR" sz="1200" b="1" dirty="0">
                <a:latin typeface="Arial" panose="020B0604020202020204" pitchFamily="34" charset="0"/>
                <a:hlinkClick r:id="rId4"/>
              </a:rPr>
              <a:t> </a:t>
            </a:r>
            <a:r>
              <a:rPr lang="pt-BR" altLang="pt-BR" sz="1200" b="1" dirty="0">
                <a:solidFill>
                  <a:srgbClr val="0070C0"/>
                </a:solidFill>
                <a:latin typeface="Arial" panose="020B0604020202020204" pitchFamily="34" charset="0"/>
                <a:hlinkClick r:id="rId4"/>
              </a:rPr>
              <a:t>aaquino@usp.br</a:t>
            </a:r>
            <a:endParaRPr lang="pt-BR" altLang="pt-BR" sz="1200" b="1" u="sng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-</a:t>
            </a:r>
            <a:r>
              <a:rPr lang="pt-BR" altLang="pt-BR" sz="1200" b="1" i="1" dirty="0">
                <a:latin typeface="Arial" panose="020B0604020202020204" pitchFamily="34" charset="0"/>
              </a:rPr>
              <a:t>Entrevista</a:t>
            </a:r>
            <a:r>
              <a:rPr lang="pt-BR" altLang="pt-BR" sz="1200" b="1" dirty="0">
                <a:latin typeface="Arial" panose="020B0604020202020204" pitchFamily="34" charset="0"/>
              </a:rPr>
              <a:t>: </a:t>
            </a:r>
            <a:r>
              <a:rPr lang="pt-BR" altLang="pt-BR" sz="1200" b="1" u="sng" dirty="0">
                <a:solidFill>
                  <a:schemeClr val="bg2"/>
                </a:solidFill>
                <a:latin typeface="Arial" panose="020B0604020202020204" pitchFamily="34" charset="0"/>
              </a:rPr>
              <a:t>03 de Abril</a:t>
            </a:r>
            <a:r>
              <a:rPr lang="pt-BR" altLang="pt-BR" sz="1200" b="1" u="sng" dirty="0">
                <a:latin typeface="Arial" panose="020B0604020202020204" pitchFamily="34" charset="0"/>
              </a:rPr>
              <a:t>,</a:t>
            </a:r>
            <a:r>
              <a:rPr lang="pt-BR" altLang="pt-BR" sz="1200" b="1" dirty="0">
                <a:latin typeface="Arial" panose="020B0604020202020204" pitchFamily="34" charset="0"/>
              </a:rPr>
              <a:t> às 13h, </a:t>
            </a:r>
            <a:r>
              <a:rPr lang="pt-BR" altLang="pt-BR" sz="1200" b="1" u="sng" dirty="0">
                <a:latin typeface="Arial" panose="020B0604020202020204" pitchFamily="34" charset="0"/>
              </a:rPr>
              <a:t>na sala 30 Bloco A</a:t>
            </a:r>
            <a:r>
              <a:rPr lang="pt-BR" altLang="pt-BR" sz="1200" b="1" dirty="0">
                <a:latin typeface="Arial" panose="020B0604020202020204" pitchFamily="34" charset="0"/>
              </a:rPr>
              <a:t>;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Tema da Entrevista: Contabilidade Pública e Pacotes estatísticos (</a:t>
            </a:r>
            <a:r>
              <a:rPr lang="pt-BR" altLang="pt-BR" sz="1200" b="1" dirty="0" err="1">
                <a:latin typeface="Arial" panose="020B0604020202020204" pitchFamily="34" charset="0"/>
              </a:rPr>
              <a:t>Stata</a:t>
            </a:r>
            <a:r>
              <a:rPr lang="pt-BR" altLang="pt-BR" sz="1200" b="1" dirty="0">
                <a:latin typeface="Arial" panose="020B0604020202020204" pitchFamily="34" charset="0"/>
              </a:rPr>
              <a:t> e ‘R’)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-</a:t>
            </a:r>
            <a:r>
              <a:rPr lang="pt-BR" altLang="pt-BR" sz="1200" b="1" i="1" dirty="0">
                <a:latin typeface="Arial" panose="020B0604020202020204" pitchFamily="34" charset="0"/>
              </a:rPr>
              <a:t>Resultado</a:t>
            </a:r>
            <a:r>
              <a:rPr lang="pt-BR" altLang="pt-BR" sz="1200" b="1" dirty="0">
                <a:latin typeface="Arial" panose="020B0604020202020204" pitchFamily="34" charset="0"/>
              </a:rPr>
              <a:t>: </a:t>
            </a:r>
            <a:r>
              <a:rPr lang="pt-BR" altLang="pt-BR" sz="1200" b="1" u="sng" dirty="0">
                <a:solidFill>
                  <a:schemeClr val="bg2"/>
                </a:solidFill>
                <a:latin typeface="Arial" panose="020B0604020202020204" pitchFamily="34" charset="0"/>
              </a:rPr>
              <a:t>5 de Abril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200" b="1" dirty="0">
                <a:latin typeface="Arial" panose="020B0604020202020204" pitchFamily="34" charset="0"/>
              </a:rPr>
              <a:t>Início das Atividades: </a:t>
            </a:r>
            <a:r>
              <a:rPr lang="pt-BR" altLang="pt-BR" sz="1200" b="1" u="sng" dirty="0">
                <a:solidFill>
                  <a:schemeClr val="bg2"/>
                </a:solidFill>
                <a:latin typeface="Arial" panose="020B0604020202020204" pitchFamily="34" charset="0"/>
              </a:rPr>
              <a:t>02 de Maio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pt-BR" altLang="pt-BR" sz="1400" b="1" dirty="0">
              <a:latin typeface="Arial" panose="020B0604020202020204" pitchFamily="34" charset="0"/>
            </a:endParaRP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763713" y="836613"/>
            <a:ext cx="54737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altLang="pt-BR" sz="1500" b="1" u="sng" dirty="0">
                <a:latin typeface="Arial" charset="0"/>
              </a:rPr>
              <a:t>Requisitos e documentos para a inscrição</a:t>
            </a:r>
          </a:p>
          <a:p>
            <a:pPr algn="ctr" eaLnBrk="1" hangingPunct="1">
              <a:spcBef>
                <a:spcPct val="50000"/>
              </a:spcBef>
            </a:pPr>
            <a:endParaRPr lang="pt-BR" altLang="pt-BR" sz="15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ível">
  <a:themeElements>
    <a:clrScheme name="Ní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Ní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í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Nível</Template>
  <TotalTime>3138</TotalTime>
  <Words>227</Words>
  <Application>Microsoft Office PowerPoint</Application>
  <PresentationFormat>Apresentação na tela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Garamond</vt:lpstr>
      <vt:lpstr>Impact</vt:lpstr>
      <vt:lpstr>Times New Roman</vt:lpstr>
      <vt:lpstr>Verdana</vt:lpstr>
      <vt:lpstr>Wingdings</vt:lpstr>
      <vt:lpstr>Nível</vt:lpstr>
      <vt:lpstr>Monitoria de pesquisa - 1 vaga</vt:lpstr>
    </vt:vector>
  </TitlesOfParts>
  <Company>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Contrata-se Estagiário</dc:title>
  <dc:creator>Irani Cavalcante Castilho</dc:creator>
  <cp:lastModifiedBy>Lucila Marques dos Reis</cp:lastModifiedBy>
  <cp:revision>165</cp:revision>
  <cp:lastPrinted>2015-01-15T12:21:46Z</cp:lastPrinted>
  <dcterms:created xsi:type="dcterms:W3CDTF">2007-05-21T12:39:30Z</dcterms:created>
  <dcterms:modified xsi:type="dcterms:W3CDTF">2017-03-23T15:48:46Z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