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4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89977" tIns="44988" rIns="89977" bIns="44988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89977" tIns="44988" rIns="89977" bIns="44988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7E0588-3001-43EA-8274-3DB832D6C2F2}" type="datetimeFigureOut">
              <a:rPr lang="pt-BR"/>
              <a:pPr>
                <a:defRPr/>
              </a:pPr>
              <a:t>16/03/2017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77" tIns="44988" rIns="89977" bIns="44988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3025"/>
          </a:xfrm>
          <a:prstGeom prst="rect">
            <a:avLst/>
          </a:prstGeom>
        </p:spPr>
        <p:txBody>
          <a:bodyPr vert="horz" lIns="89977" tIns="44988" rIns="89977" bIns="44988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3713"/>
          </a:xfrm>
          <a:prstGeom prst="rect">
            <a:avLst/>
          </a:prstGeom>
        </p:spPr>
        <p:txBody>
          <a:bodyPr vert="horz" lIns="89977" tIns="44988" rIns="89977" bIns="44988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3713"/>
          </a:xfrm>
          <a:prstGeom prst="rect">
            <a:avLst/>
          </a:prstGeom>
        </p:spPr>
        <p:txBody>
          <a:bodyPr vert="horz" wrap="square" lIns="89977" tIns="44988" rIns="89977" bIns="449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A9CC81-03B7-4D64-B6AD-E9FF5DEE0C7C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093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DEB09E-F04E-42E5-A7AC-54C75477E255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2107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68F39-6CE5-4508-AC6F-9AAA5C7350E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F63562-5B7A-4837-9260-011EE42F065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4AD06-5454-41A5-ABD6-8584FEAB1ED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30550-E07C-490B-8DB3-270FB7AC75A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FDF3B-56C8-49F4-8258-830055F7048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21DB-5EE6-4434-B629-C18CC6D09D9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86484E-59EF-4652-8AEA-6A37CC6BB52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DEEF4-F6F9-4195-AC21-FE78773E13C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95824-CE26-499E-ADAF-41281B8DA5D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475C9-8DC4-4A1D-B58B-7993916DD83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FC5B8-9821-4086-8EBB-14E208BD438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3E90D96C-AD82-4B3C-9C30-BCAA7B76EAD8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836613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zenda.sp.gov.br/cadin_estadual/pages/publ/cadin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lms@fearp.usp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964612" cy="595313"/>
          </a:xfrm>
        </p:spPr>
        <p:txBody>
          <a:bodyPr/>
          <a:lstStyle/>
          <a:p>
            <a:pPr algn="ctr" eaLnBrk="1" hangingPunct="1"/>
            <a:r>
              <a:rPr lang="pt-BR" altLang="pt-BR" sz="4000" dirty="0">
                <a:solidFill>
                  <a:schemeClr val="bg2"/>
                </a:solidFill>
                <a:latin typeface="Impact" pitchFamily="34" charset="0"/>
              </a:rPr>
              <a:t>Monitoria - 1 vaga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700338" y="2276475"/>
            <a:ext cx="554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pt-BR" altLang="pt-BR">
              <a:latin typeface="Arial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22313" y="1196752"/>
            <a:ext cx="8786191" cy="2392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Atividade a ser desenvolvida pelo monitor: auxílios nas disciplinas de </a:t>
            </a:r>
            <a:r>
              <a:rPr lang="pt-BR" sz="1150" b="1" dirty="0" smtClean="0">
                <a:latin typeface="Arial" charset="0"/>
              </a:rPr>
              <a:t>Fundamentos de Contabilidade Gerencial, Orçamento Empresarial e Contabilidade e Responsabilidade Social.</a:t>
            </a:r>
            <a:endParaRPr lang="pt-BR" sz="1150" b="1" dirty="0">
              <a:latin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1150" b="1" u="sng" dirty="0" smtClean="0">
                <a:latin typeface="Arial" charset="0"/>
              </a:rPr>
              <a:t> Ter </a:t>
            </a:r>
            <a:r>
              <a:rPr lang="pt-BR" sz="1150" b="1" u="sng" dirty="0">
                <a:latin typeface="Arial" charset="0"/>
              </a:rPr>
              <a:t>cursado </a:t>
            </a:r>
            <a:r>
              <a:rPr lang="pt-BR" sz="1150" b="1" dirty="0" smtClean="0">
                <a:latin typeface="Arial" charset="0"/>
              </a:rPr>
              <a:t> </a:t>
            </a:r>
            <a:r>
              <a:rPr lang="pt-BR" sz="1150" b="1" dirty="0">
                <a:latin typeface="Arial" charset="0"/>
              </a:rPr>
              <a:t>disciplinas </a:t>
            </a:r>
            <a:r>
              <a:rPr lang="pt-BR" sz="1150" b="1" dirty="0" smtClean="0">
                <a:latin typeface="Arial" charset="0"/>
              </a:rPr>
              <a:t>de Controladoria </a:t>
            </a:r>
            <a:r>
              <a:rPr lang="pt-BR" sz="1150" b="1" dirty="0">
                <a:latin typeface="Arial" charset="0"/>
              </a:rPr>
              <a:t>ou </a:t>
            </a:r>
            <a:r>
              <a:rPr lang="pt-BR" sz="1150" b="1" dirty="0" smtClean="0">
                <a:latin typeface="Arial" charset="0"/>
              </a:rPr>
              <a:t>Contabilidade Gerencial em nível de Graduação ou Pós-Graduação.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150" b="1" dirty="0" smtClean="0">
                <a:latin typeface="Arial" charset="0"/>
              </a:rPr>
              <a:t>O aluno não pode estar cursando as disciplinas RCC0207, RCC0438 e RCC0114</a:t>
            </a:r>
            <a:endParaRPr lang="pt-BR" sz="1150" b="1" dirty="0">
              <a:latin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150" b="1" dirty="0" smtClean="0">
                <a:latin typeface="Arial" charset="0"/>
              </a:rPr>
              <a:t>Apresentar </a:t>
            </a:r>
            <a:r>
              <a:rPr lang="pt-BR" sz="1150" b="1" dirty="0">
                <a:latin typeface="Arial" charset="0"/>
              </a:rPr>
              <a:t>Histórico Escolar Completo;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Fazer prova;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Não possuir pendências no CADIN (Cadastro Informativo dos Créditos não Quitados de Órgãos e Entidades Estaduais     consultar site: </a:t>
            </a:r>
            <a:r>
              <a:rPr lang="pt-BR" sz="1150" b="1" dirty="0">
                <a:latin typeface="Arial" charset="0"/>
                <a:hlinkClick r:id="rId3"/>
              </a:rPr>
              <a:t>https://www.fazenda.sp.gov.br/cadin_estadual/pages/publ/cadin.aspx</a:t>
            </a:r>
            <a:r>
              <a:rPr lang="pt-BR" sz="1150" b="1" dirty="0">
                <a:latin typeface="Arial" charset="0"/>
              </a:rPr>
              <a:t>);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pt-BR" sz="1150" b="1" dirty="0">
                <a:latin typeface="Arial" charset="0"/>
              </a:rPr>
              <a:t>Ficha de inscrição, disponível na secretaria do Departamento de Contabilidade e enviada via e-mail;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79512" y="3500438"/>
            <a:ext cx="8893175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pt-BR" altLang="pt-BR" sz="1400" b="1" u="sng" dirty="0" smtClean="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400" b="1" u="sng" dirty="0" smtClean="0">
                <a:latin typeface="Arial" panose="020B0604020202020204" pitchFamily="34" charset="0"/>
              </a:rPr>
              <a:t>Da </a:t>
            </a:r>
            <a:r>
              <a:rPr lang="pt-BR" altLang="pt-BR" sz="1400" b="1" u="sng" dirty="0">
                <a:latin typeface="Arial" panose="020B0604020202020204" pitchFamily="34" charset="0"/>
              </a:rPr>
              <a:t>monitoria e do processo seletivo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Horário da monitoria</a:t>
            </a:r>
            <a:r>
              <a:rPr lang="pt-BR" altLang="pt-BR" sz="1100" b="1" dirty="0">
                <a:latin typeface="Arial" panose="020B0604020202020204" pitchFamily="34" charset="0"/>
              </a:rPr>
              <a:t>: 20 horas semanais com horário fixo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 Período de atividades: </a:t>
            </a:r>
            <a:r>
              <a:rPr lang="pt-BR" altLang="pt-BR" sz="1100" b="1" dirty="0" smtClean="0">
                <a:latin typeface="Arial" panose="020B0604020202020204" pitchFamily="34" charset="0"/>
              </a:rPr>
              <a:t>quatro (4) </a:t>
            </a:r>
            <a:r>
              <a:rPr lang="pt-BR" altLang="pt-BR" sz="1100" b="1" dirty="0">
                <a:latin typeface="Arial" panose="020B0604020202020204" pitchFamily="34" charset="0"/>
              </a:rPr>
              <a:t>meses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Remuneração</a:t>
            </a:r>
            <a:r>
              <a:rPr lang="pt-BR" altLang="pt-BR" sz="1100" b="1" dirty="0">
                <a:latin typeface="Arial" panose="020B0604020202020204" pitchFamily="34" charset="0"/>
              </a:rPr>
              <a:t>: R$ 450,00/mês (aluno de graduação); R$ 900,00/mês (aluno </a:t>
            </a:r>
            <a:r>
              <a:rPr lang="pt-BR" altLang="pt-BR" sz="1100" b="1">
                <a:latin typeface="Arial" panose="020B0604020202020204" pitchFamily="34" charset="0"/>
              </a:rPr>
              <a:t>de </a:t>
            </a:r>
            <a:r>
              <a:rPr lang="pt-BR" altLang="pt-BR" sz="1100" b="1" smtClean="0">
                <a:latin typeface="Arial" panose="020B0604020202020204" pitchFamily="34" charset="0"/>
              </a:rPr>
              <a:t>pós-graduação)</a:t>
            </a:r>
            <a:endParaRPr lang="pt-BR" altLang="pt-BR" sz="1100" b="1" dirty="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Inscrições:</a:t>
            </a:r>
            <a:r>
              <a:rPr lang="pt-BR" altLang="pt-BR" sz="1100" b="1" dirty="0">
                <a:latin typeface="Arial" panose="020B0604020202020204" pitchFamily="34" charset="0"/>
              </a:rPr>
              <a:t> </a:t>
            </a:r>
          </a:p>
          <a:p>
            <a:pPr marL="171450" indent="-171450" algn="r" eaLnBrk="1" hangingPunct="1">
              <a:spcBef>
                <a:spcPct val="50000"/>
              </a:spcBef>
              <a:buClrTx/>
              <a:buSzTx/>
              <a:buFontTx/>
              <a:buChar char="-"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Entregar a ficha de inscrição, assinada, na </a:t>
            </a:r>
            <a:r>
              <a:rPr lang="pt-BR" sz="1100" b="1" dirty="0">
                <a:latin typeface="Arial" charset="0"/>
              </a:rPr>
              <a:t>secretaria do Departamento de Contabilidade</a:t>
            </a:r>
            <a:r>
              <a:rPr lang="pt-BR" altLang="pt-BR" sz="1100" b="1" dirty="0">
                <a:latin typeface="Arial" panose="020B0604020202020204" pitchFamily="34" charset="0"/>
              </a:rPr>
              <a:t> até </a:t>
            </a:r>
            <a:r>
              <a:rPr lang="pt-BR" altLang="pt-BR" sz="1100" b="1" u="sng" dirty="0" smtClean="0">
                <a:solidFill>
                  <a:schemeClr val="tx2"/>
                </a:solidFill>
                <a:latin typeface="Arial" panose="020B0604020202020204" pitchFamily="34" charset="0"/>
              </a:rPr>
              <a:t>21 </a:t>
            </a:r>
            <a:r>
              <a:rPr lang="pt-BR" altLang="pt-BR" sz="1100" b="1" u="sng" dirty="0">
                <a:solidFill>
                  <a:schemeClr val="tx2"/>
                </a:solidFill>
                <a:latin typeface="Arial" panose="020B0604020202020204" pitchFamily="34" charset="0"/>
              </a:rPr>
              <a:t>de março</a:t>
            </a:r>
            <a:r>
              <a:rPr lang="pt-BR" altLang="pt-BR" sz="1100" dirty="0">
                <a:latin typeface="Arial" panose="020B0604020202020204" pitchFamily="34" charset="0"/>
              </a:rPr>
              <a:t>, </a:t>
            </a:r>
            <a:r>
              <a:rPr lang="pt-BR" altLang="pt-BR" sz="1100" b="1" u="sng" dirty="0" smtClean="0">
                <a:solidFill>
                  <a:schemeClr val="tx2"/>
                </a:solidFill>
                <a:latin typeface="Arial" panose="020B0604020202020204" pitchFamily="34" charset="0"/>
              </a:rPr>
              <a:t>às 15h00</a:t>
            </a:r>
            <a:endParaRPr lang="pt-BR" altLang="pt-BR" sz="1100" b="1" u="sng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-Dúvidas podem ser tiradas por email:</a:t>
            </a:r>
            <a:r>
              <a:rPr lang="pt-BR" altLang="pt-BR" sz="1100" b="1" dirty="0">
                <a:latin typeface="Arial" panose="020B0604020202020204" pitchFamily="34" charset="0"/>
                <a:hlinkClick r:id="rId4"/>
              </a:rPr>
              <a:t> </a:t>
            </a:r>
            <a:r>
              <a:rPr lang="pt-BR" altLang="pt-BR" sz="1100" b="1" dirty="0" smtClean="0">
                <a:latin typeface="Arial" panose="020B0604020202020204" pitchFamily="34" charset="0"/>
                <a:hlinkClick r:id="rId4"/>
              </a:rPr>
              <a:t>solangegarcia@fearp.usp.br</a:t>
            </a:r>
            <a:r>
              <a:rPr lang="pt-BR" altLang="pt-BR" sz="1100" b="1" dirty="0" smtClean="0">
                <a:latin typeface="Arial" panose="020B0604020202020204" pitchFamily="34" charset="0"/>
              </a:rPr>
              <a:t> </a:t>
            </a:r>
            <a:endParaRPr lang="pt-BR" altLang="pt-BR" sz="1100" b="1" u="sng" dirty="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Prova</a:t>
            </a:r>
            <a:r>
              <a:rPr lang="pt-BR" altLang="pt-BR" sz="1100" b="1" dirty="0">
                <a:latin typeface="Arial" panose="020B0604020202020204" pitchFamily="34" charset="0"/>
              </a:rPr>
              <a:t>: </a:t>
            </a:r>
            <a:r>
              <a:rPr lang="pt-BR" altLang="pt-BR" sz="1100" b="1" u="sng" dirty="0" smtClean="0">
                <a:solidFill>
                  <a:schemeClr val="bg2"/>
                </a:solidFill>
                <a:latin typeface="Arial" panose="020B0604020202020204" pitchFamily="34" charset="0"/>
              </a:rPr>
              <a:t>22 </a:t>
            </a:r>
            <a:r>
              <a:rPr lang="pt-BR" altLang="pt-BR" sz="1100" b="1" u="sng" dirty="0">
                <a:solidFill>
                  <a:schemeClr val="bg2"/>
                </a:solidFill>
                <a:latin typeface="Arial" panose="020B0604020202020204" pitchFamily="34" charset="0"/>
              </a:rPr>
              <a:t>de março</a:t>
            </a:r>
            <a:r>
              <a:rPr lang="pt-BR" altLang="pt-BR" sz="1100" b="1" u="sng" dirty="0">
                <a:latin typeface="Arial" panose="020B0604020202020204" pitchFamily="34" charset="0"/>
              </a:rPr>
              <a:t>,</a:t>
            </a:r>
            <a:r>
              <a:rPr lang="pt-BR" altLang="pt-BR" sz="1100" b="1" dirty="0">
                <a:latin typeface="Arial" panose="020B0604020202020204" pitchFamily="34" charset="0"/>
              </a:rPr>
              <a:t> às </a:t>
            </a:r>
            <a:r>
              <a:rPr lang="pt-BR" altLang="pt-BR" sz="1100" b="1" dirty="0" smtClean="0">
                <a:latin typeface="Arial" panose="020B0604020202020204" pitchFamily="34" charset="0"/>
              </a:rPr>
              <a:t>10h</a:t>
            </a:r>
            <a:r>
              <a:rPr lang="pt-BR" altLang="pt-BR" sz="1100" b="1" dirty="0">
                <a:latin typeface="Arial" panose="020B0604020202020204" pitchFamily="34" charset="0"/>
              </a:rPr>
              <a:t>, </a:t>
            </a:r>
            <a:r>
              <a:rPr lang="pt-BR" altLang="pt-BR" sz="1100" b="1" u="sng" dirty="0">
                <a:latin typeface="Arial" panose="020B0604020202020204" pitchFamily="34" charset="0"/>
              </a:rPr>
              <a:t>na sala </a:t>
            </a:r>
            <a:r>
              <a:rPr lang="pt-BR" altLang="pt-BR" sz="1100" b="1" u="sng" dirty="0" smtClean="0">
                <a:latin typeface="Arial" panose="020B0604020202020204" pitchFamily="34" charset="0"/>
              </a:rPr>
              <a:t>08 </a:t>
            </a:r>
            <a:r>
              <a:rPr lang="pt-BR" altLang="pt-BR" sz="1100" b="1" u="sng" dirty="0">
                <a:latin typeface="Arial" panose="020B0604020202020204" pitchFamily="34" charset="0"/>
              </a:rPr>
              <a:t>do Bloco B1</a:t>
            </a:r>
            <a:r>
              <a:rPr lang="pt-BR" altLang="pt-BR" sz="1100" b="1" dirty="0" smtClean="0">
                <a:latin typeface="Arial" panose="020B0604020202020204" pitchFamily="34" charset="0"/>
              </a:rPr>
              <a:t>;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 smtClean="0">
                <a:latin typeface="Arial" panose="020B0604020202020204" pitchFamily="34" charset="0"/>
              </a:rPr>
              <a:t>Assunto da Prova: Contabilidade Gerencial</a:t>
            </a:r>
            <a:endParaRPr lang="pt-BR" altLang="pt-BR" sz="1100" b="1" dirty="0">
              <a:latin typeface="Arial" panose="020B0604020202020204" pitchFamily="34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-</a:t>
            </a:r>
            <a:r>
              <a:rPr lang="pt-BR" altLang="pt-BR" sz="1100" b="1" i="1" dirty="0">
                <a:latin typeface="Arial" panose="020B0604020202020204" pitchFamily="34" charset="0"/>
              </a:rPr>
              <a:t>Resultado</a:t>
            </a:r>
            <a:r>
              <a:rPr lang="pt-BR" altLang="pt-BR" sz="1100" b="1" dirty="0">
                <a:latin typeface="Arial" panose="020B0604020202020204" pitchFamily="34" charset="0"/>
              </a:rPr>
              <a:t>: </a:t>
            </a:r>
            <a:r>
              <a:rPr lang="pt-BR" altLang="pt-BR" sz="1100" b="1" u="sng" dirty="0" smtClean="0">
                <a:solidFill>
                  <a:schemeClr val="bg2"/>
                </a:solidFill>
                <a:latin typeface="Arial" panose="020B0604020202020204" pitchFamily="34" charset="0"/>
              </a:rPr>
              <a:t>23 </a:t>
            </a:r>
            <a:r>
              <a:rPr lang="pt-BR" altLang="pt-BR" sz="1100" b="1" u="sng" dirty="0">
                <a:solidFill>
                  <a:schemeClr val="bg2"/>
                </a:solidFill>
                <a:latin typeface="Arial" panose="020B0604020202020204" pitchFamily="34" charset="0"/>
              </a:rPr>
              <a:t>de março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t-BR" altLang="pt-BR" sz="1100" b="1" dirty="0">
                <a:latin typeface="Arial" panose="020B0604020202020204" pitchFamily="34" charset="0"/>
              </a:rPr>
              <a:t>Início das Atividades: </a:t>
            </a:r>
            <a:r>
              <a:rPr lang="pt-BR" altLang="pt-BR" sz="1100" b="1" u="sng" dirty="0" smtClean="0">
                <a:solidFill>
                  <a:schemeClr val="bg2"/>
                </a:solidFill>
                <a:latin typeface="Arial" panose="020B0604020202020204" pitchFamily="34" charset="0"/>
              </a:rPr>
              <a:t>03 </a:t>
            </a:r>
            <a:r>
              <a:rPr lang="pt-BR" altLang="pt-BR" sz="1100" b="1" u="sng" dirty="0">
                <a:solidFill>
                  <a:schemeClr val="bg2"/>
                </a:solidFill>
                <a:latin typeface="Arial" panose="020B0604020202020204" pitchFamily="34" charset="0"/>
              </a:rPr>
              <a:t>de abril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pt-BR" altLang="pt-BR" sz="1200" b="1" dirty="0">
              <a:latin typeface="Arial" panose="020B0604020202020204" pitchFamily="34" charset="0"/>
            </a:endParaRP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763713" y="836613"/>
            <a:ext cx="54737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altLang="pt-BR" sz="1500" b="1" u="sng" dirty="0">
                <a:latin typeface="Arial" charset="0"/>
              </a:rPr>
              <a:t>Requisitos e documentos para a inscrição</a:t>
            </a:r>
          </a:p>
          <a:p>
            <a:pPr algn="ctr" eaLnBrk="1" hangingPunct="1">
              <a:spcBef>
                <a:spcPct val="50000"/>
              </a:spcBef>
            </a:pPr>
            <a:endParaRPr lang="pt-BR" altLang="pt-BR" sz="15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ível">
  <a:themeElements>
    <a:clrScheme name="Ní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Ní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í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Nível</Template>
  <TotalTime>3084</TotalTime>
  <Words>227</Words>
  <Application>Microsoft Office PowerPoint</Application>
  <PresentationFormat>Apresentação na tela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Garamond</vt:lpstr>
      <vt:lpstr>Impact</vt:lpstr>
      <vt:lpstr>Times New Roman</vt:lpstr>
      <vt:lpstr>Verdana</vt:lpstr>
      <vt:lpstr>Wingdings</vt:lpstr>
      <vt:lpstr>Nível</vt:lpstr>
      <vt:lpstr>Monitoria - 1 vaga</vt:lpstr>
    </vt:vector>
  </TitlesOfParts>
  <Company>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Contrata-se Estagiário</dc:title>
  <dc:creator>Irani Cavalcante Castilho</dc:creator>
  <cp:lastModifiedBy>Lucila Marques dos Reis</cp:lastModifiedBy>
  <cp:revision>158</cp:revision>
  <cp:lastPrinted>2015-01-15T12:21:46Z</cp:lastPrinted>
  <dcterms:created xsi:type="dcterms:W3CDTF">2007-05-21T12:39:30Z</dcterms:created>
  <dcterms:modified xsi:type="dcterms:W3CDTF">2017-03-16T15:41:30Z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